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5245C-8797-4BAE-8DB1-3E05A90FD931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35B4EC0-4F01-44FD-9379-01F283926E9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ЕДИНЫЕ ПОДХОДЫ </a:t>
          </a:r>
          <a:r>
            <a:rPr lang="ru-RU" sz="1800" dirty="0" smtClean="0"/>
            <a:t>к формированию содержания образования и воспитания</a:t>
          </a:r>
          <a:endParaRPr lang="ru-RU" sz="1800" dirty="0"/>
        </a:p>
      </dgm:t>
    </dgm:pt>
    <dgm:pt modelId="{64BC73EE-1F1F-4C42-9D3D-0786EFDAFBA9}" type="parTrans" cxnId="{47AD13AF-9582-4EEE-B5EF-B88F076BFD7A}">
      <dgm:prSet/>
      <dgm:spPr/>
      <dgm:t>
        <a:bodyPr/>
        <a:lstStyle/>
        <a:p>
          <a:endParaRPr lang="ru-RU"/>
        </a:p>
      </dgm:t>
    </dgm:pt>
    <dgm:pt modelId="{88F4A62E-EAEE-4CF8-BE47-63C25EBF5C81}" type="sibTrans" cxnId="{47AD13AF-9582-4EEE-B5EF-B88F076BFD7A}">
      <dgm:prSet/>
      <dgm:spPr/>
      <dgm:t>
        <a:bodyPr/>
        <a:lstStyle/>
        <a:p>
          <a:endParaRPr lang="ru-RU"/>
        </a:p>
      </dgm:t>
    </dgm:pt>
    <dgm:pt modelId="{DB57577F-559D-409F-B55D-2D6DC6CB8C0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ЕДИНАЯ СИСТЕМА МОНИТОРИНГА </a:t>
          </a:r>
          <a:r>
            <a:rPr lang="ru-RU" sz="1600" dirty="0" smtClean="0"/>
            <a:t>эффективности деятельности образовательных организаций, органов управления образован</a:t>
          </a:r>
          <a:r>
            <a:rPr lang="ru-RU" sz="1800" dirty="0" smtClean="0"/>
            <a:t>ием</a:t>
          </a:r>
          <a:endParaRPr lang="ru-RU" sz="1800" dirty="0"/>
        </a:p>
      </dgm:t>
    </dgm:pt>
    <dgm:pt modelId="{7BD6E67C-F3EF-493C-9C68-8AB1CE3E4D1A}" type="parTrans" cxnId="{5DEB1C2C-3712-4AF8-A8B0-7CC14A54AAB8}">
      <dgm:prSet/>
      <dgm:spPr/>
      <dgm:t>
        <a:bodyPr/>
        <a:lstStyle/>
        <a:p>
          <a:endParaRPr lang="ru-RU"/>
        </a:p>
      </dgm:t>
    </dgm:pt>
    <dgm:pt modelId="{DB5BF8C4-0F1A-450D-B51F-D19517A7804D}" type="sibTrans" cxnId="{5DEB1C2C-3712-4AF8-A8B0-7CC14A54AAB8}">
      <dgm:prSet/>
      <dgm:spPr/>
      <dgm:t>
        <a:bodyPr/>
        <a:lstStyle/>
        <a:p>
          <a:endParaRPr lang="ru-RU"/>
        </a:p>
      </dgm:t>
    </dgm:pt>
    <dgm:pt modelId="{0FEE5A5F-6411-4855-88D7-756D050A1B34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ЕДИНЫЕ СТАНДАРТЫ </a:t>
          </a:r>
          <a:r>
            <a:rPr lang="ru-RU" sz="1800" dirty="0" smtClean="0"/>
            <a:t>образовательного пространства страны</a:t>
          </a:r>
          <a:endParaRPr lang="ru-RU" sz="1800" dirty="0"/>
        </a:p>
      </dgm:t>
    </dgm:pt>
    <dgm:pt modelId="{95C11A2A-88C1-4226-BFC7-54AB0723BDD1}" type="parTrans" cxnId="{DE9AEEB2-57BF-4DD7-9FBF-D4C3A9B710FB}">
      <dgm:prSet/>
      <dgm:spPr/>
      <dgm:t>
        <a:bodyPr/>
        <a:lstStyle/>
        <a:p>
          <a:endParaRPr lang="ru-RU"/>
        </a:p>
      </dgm:t>
    </dgm:pt>
    <dgm:pt modelId="{A594F912-9757-4594-B4D6-47E794B34830}" type="sibTrans" cxnId="{DE9AEEB2-57BF-4DD7-9FBF-D4C3A9B710FB}">
      <dgm:prSet/>
      <dgm:spPr/>
      <dgm:t>
        <a:bodyPr/>
        <a:lstStyle/>
        <a:p>
          <a:endParaRPr lang="ru-RU"/>
        </a:p>
      </dgm:t>
    </dgm:pt>
    <dgm:pt modelId="{617575AB-BBA9-46C0-8FB8-E117622CF972}" type="pres">
      <dgm:prSet presAssocID="{C975245C-8797-4BAE-8DB1-3E05A90FD9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DBA4C-8767-46FD-A497-61040CF66F50}" type="pres">
      <dgm:prSet presAssocID="{D35B4EC0-4F01-44FD-9379-01F283926E96}" presName="node" presStyleLbl="node1" presStyleIdx="0" presStyleCnt="3" custScaleX="134347" custScaleY="113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0BB09-D92C-4DAF-81DF-612BF60769EF}" type="pres">
      <dgm:prSet presAssocID="{D35B4EC0-4F01-44FD-9379-01F283926E96}" presName="spNode" presStyleCnt="0"/>
      <dgm:spPr/>
      <dgm:t>
        <a:bodyPr/>
        <a:lstStyle/>
        <a:p>
          <a:endParaRPr lang="ru-RU"/>
        </a:p>
      </dgm:t>
    </dgm:pt>
    <dgm:pt modelId="{3F2A57F3-D371-4E01-BEA2-C1526F694E8A}" type="pres">
      <dgm:prSet presAssocID="{88F4A62E-EAEE-4CF8-BE47-63C25EBF5C81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602CBC9-82F7-44A5-B81B-3DAE0F5B82B3}" type="pres">
      <dgm:prSet presAssocID="{DB57577F-559D-409F-B55D-2D6DC6CB8C09}" presName="node" presStyleLbl="node1" presStyleIdx="1" presStyleCnt="3" custScaleX="135608" custScaleY="110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3592B-C58B-4708-B427-4D24627B0D16}" type="pres">
      <dgm:prSet presAssocID="{DB57577F-559D-409F-B55D-2D6DC6CB8C09}" presName="spNode" presStyleCnt="0"/>
      <dgm:spPr/>
      <dgm:t>
        <a:bodyPr/>
        <a:lstStyle/>
        <a:p>
          <a:endParaRPr lang="ru-RU"/>
        </a:p>
      </dgm:t>
    </dgm:pt>
    <dgm:pt modelId="{E236AA5E-50DF-40EB-AD0D-0F6DAAE74F9B}" type="pres">
      <dgm:prSet presAssocID="{DB5BF8C4-0F1A-450D-B51F-D19517A7804D}" presName="sibTrans" presStyleLbl="sibTrans1D1" presStyleIdx="1" presStyleCnt="3"/>
      <dgm:spPr/>
      <dgm:t>
        <a:bodyPr/>
        <a:lstStyle/>
        <a:p>
          <a:endParaRPr lang="ru-RU"/>
        </a:p>
      </dgm:t>
    </dgm:pt>
    <dgm:pt modelId="{C9E3CC3D-4814-4979-9DFE-690B4A8DF3FC}" type="pres">
      <dgm:prSet presAssocID="{0FEE5A5F-6411-4855-88D7-756D050A1B34}" presName="node" presStyleLbl="node1" presStyleIdx="2" presStyleCnt="3" custScaleX="132133" custScaleY="110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A50EB-D1D3-4D85-ACE9-A92C467456FD}" type="pres">
      <dgm:prSet presAssocID="{0FEE5A5F-6411-4855-88D7-756D050A1B34}" presName="spNode" presStyleCnt="0"/>
      <dgm:spPr/>
      <dgm:t>
        <a:bodyPr/>
        <a:lstStyle/>
        <a:p>
          <a:endParaRPr lang="ru-RU"/>
        </a:p>
      </dgm:t>
    </dgm:pt>
    <dgm:pt modelId="{28F1660A-7558-4A08-BC67-425AD28BE1A8}" type="pres">
      <dgm:prSet presAssocID="{A594F912-9757-4594-B4D6-47E794B34830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F6CF4096-4A9D-40CE-B455-A87F7812F93A}" type="presOf" srcId="{A594F912-9757-4594-B4D6-47E794B34830}" destId="{28F1660A-7558-4A08-BC67-425AD28BE1A8}" srcOrd="0" destOrd="0" presId="urn:microsoft.com/office/officeart/2005/8/layout/cycle5"/>
    <dgm:cxn modelId="{47AD13AF-9582-4EEE-B5EF-B88F076BFD7A}" srcId="{C975245C-8797-4BAE-8DB1-3E05A90FD931}" destId="{D35B4EC0-4F01-44FD-9379-01F283926E96}" srcOrd="0" destOrd="0" parTransId="{64BC73EE-1F1F-4C42-9D3D-0786EFDAFBA9}" sibTransId="{88F4A62E-EAEE-4CF8-BE47-63C25EBF5C81}"/>
    <dgm:cxn modelId="{DE9AEEB2-57BF-4DD7-9FBF-D4C3A9B710FB}" srcId="{C975245C-8797-4BAE-8DB1-3E05A90FD931}" destId="{0FEE5A5F-6411-4855-88D7-756D050A1B34}" srcOrd="2" destOrd="0" parTransId="{95C11A2A-88C1-4226-BFC7-54AB0723BDD1}" sibTransId="{A594F912-9757-4594-B4D6-47E794B34830}"/>
    <dgm:cxn modelId="{CE503A1E-EC86-4855-A332-F7558E3A12CC}" type="presOf" srcId="{C975245C-8797-4BAE-8DB1-3E05A90FD931}" destId="{617575AB-BBA9-46C0-8FB8-E117622CF972}" srcOrd="0" destOrd="0" presId="urn:microsoft.com/office/officeart/2005/8/layout/cycle5"/>
    <dgm:cxn modelId="{18B3880D-1B19-4920-9E49-14A1B27D0EDE}" type="presOf" srcId="{0FEE5A5F-6411-4855-88D7-756D050A1B34}" destId="{C9E3CC3D-4814-4979-9DFE-690B4A8DF3FC}" srcOrd="0" destOrd="0" presId="urn:microsoft.com/office/officeart/2005/8/layout/cycle5"/>
    <dgm:cxn modelId="{5DEB1C2C-3712-4AF8-A8B0-7CC14A54AAB8}" srcId="{C975245C-8797-4BAE-8DB1-3E05A90FD931}" destId="{DB57577F-559D-409F-B55D-2D6DC6CB8C09}" srcOrd="1" destOrd="0" parTransId="{7BD6E67C-F3EF-493C-9C68-8AB1CE3E4D1A}" sibTransId="{DB5BF8C4-0F1A-450D-B51F-D19517A7804D}"/>
    <dgm:cxn modelId="{469F0C36-8A68-4A01-9324-46AED77DBBF4}" type="presOf" srcId="{DB57577F-559D-409F-B55D-2D6DC6CB8C09}" destId="{2602CBC9-82F7-44A5-B81B-3DAE0F5B82B3}" srcOrd="0" destOrd="0" presId="urn:microsoft.com/office/officeart/2005/8/layout/cycle5"/>
    <dgm:cxn modelId="{235B3DBE-CBD9-4A29-B2EF-BE4CAD1DEEA4}" type="presOf" srcId="{88F4A62E-EAEE-4CF8-BE47-63C25EBF5C81}" destId="{3F2A57F3-D371-4E01-BEA2-C1526F694E8A}" srcOrd="0" destOrd="0" presId="urn:microsoft.com/office/officeart/2005/8/layout/cycle5"/>
    <dgm:cxn modelId="{303AEF60-4185-4786-BAF4-2456CDA6AFD7}" type="presOf" srcId="{DB5BF8C4-0F1A-450D-B51F-D19517A7804D}" destId="{E236AA5E-50DF-40EB-AD0D-0F6DAAE74F9B}" srcOrd="0" destOrd="0" presId="urn:microsoft.com/office/officeart/2005/8/layout/cycle5"/>
    <dgm:cxn modelId="{3A3F30FD-8ED7-46CD-939B-8863C0B4F819}" type="presOf" srcId="{D35B4EC0-4F01-44FD-9379-01F283926E96}" destId="{59EDBA4C-8767-46FD-A497-61040CF66F50}" srcOrd="0" destOrd="0" presId="urn:microsoft.com/office/officeart/2005/8/layout/cycle5"/>
    <dgm:cxn modelId="{F4442D13-E353-4AB7-83D0-454158BC51E1}" type="presParOf" srcId="{617575AB-BBA9-46C0-8FB8-E117622CF972}" destId="{59EDBA4C-8767-46FD-A497-61040CF66F50}" srcOrd="0" destOrd="0" presId="urn:microsoft.com/office/officeart/2005/8/layout/cycle5"/>
    <dgm:cxn modelId="{F8BF6E1F-7A56-4BBF-A893-7CE305704699}" type="presParOf" srcId="{617575AB-BBA9-46C0-8FB8-E117622CF972}" destId="{C500BB09-D92C-4DAF-81DF-612BF60769EF}" srcOrd="1" destOrd="0" presId="urn:microsoft.com/office/officeart/2005/8/layout/cycle5"/>
    <dgm:cxn modelId="{CFBDBE70-99AB-422D-AD79-C81044C5DA1D}" type="presParOf" srcId="{617575AB-BBA9-46C0-8FB8-E117622CF972}" destId="{3F2A57F3-D371-4E01-BEA2-C1526F694E8A}" srcOrd="2" destOrd="0" presId="urn:microsoft.com/office/officeart/2005/8/layout/cycle5"/>
    <dgm:cxn modelId="{66014DF6-E042-437B-A30F-96FB240C7C5B}" type="presParOf" srcId="{617575AB-BBA9-46C0-8FB8-E117622CF972}" destId="{2602CBC9-82F7-44A5-B81B-3DAE0F5B82B3}" srcOrd="3" destOrd="0" presId="urn:microsoft.com/office/officeart/2005/8/layout/cycle5"/>
    <dgm:cxn modelId="{3FC3F346-8E34-406B-9EDB-1F6B90084524}" type="presParOf" srcId="{617575AB-BBA9-46C0-8FB8-E117622CF972}" destId="{B973592B-C58B-4708-B427-4D24627B0D16}" srcOrd="4" destOrd="0" presId="urn:microsoft.com/office/officeart/2005/8/layout/cycle5"/>
    <dgm:cxn modelId="{64D63312-8116-4166-8072-3EA9E113D2E6}" type="presParOf" srcId="{617575AB-BBA9-46C0-8FB8-E117622CF972}" destId="{E236AA5E-50DF-40EB-AD0D-0F6DAAE74F9B}" srcOrd="5" destOrd="0" presId="urn:microsoft.com/office/officeart/2005/8/layout/cycle5"/>
    <dgm:cxn modelId="{6EED7E11-968E-4455-AE89-8D598A4B9016}" type="presParOf" srcId="{617575AB-BBA9-46C0-8FB8-E117622CF972}" destId="{C9E3CC3D-4814-4979-9DFE-690B4A8DF3FC}" srcOrd="6" destOrd="0" presId="urn:microsoft.com/office/officeart/2005/8/layout/cycle5"/>
    <dgm:cxn modelId="{9BC96F7D-A79B-421E-ADA5-58DB6276B525}" type="presParOf" srcId="{617575AB-BBA9-46C0-8FB8-E117622CF972}" destId="{6FAA50EB-D1D3-4D85-ACE9-A92C467456FD}" srcOrd="7" destOrd="0" presId="urn:microsoft.com/office/officeart/2005/8/layout/cycle5"/>
    <dgm:cxn modelId="{F335EAE7-E2B5-4BF9-B754-2ADE2EAED7E7}" type="presParOf" srcId="{617575AB-BBA9-46C0-8FB8-E117622CF972}" destId="{28F1660A-7558-4A08-BC67-425AD28BE1A8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DBA4C-8767-46FD-A497-61040CF66F50}">
      <dsp:nvSpPr>
        <dsp:cNvPr id="0" name=""/>
        <dsp:cNvSpPr/>
      </dsp:nvSpPr>
      <dsp:spPr>
        <a:xfrm>
          <a:off x="2443743" y="-52136"/>
          <a:ext cx="3199137" cy="17582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ЕДИНЫЕ ПОДХОДЫ </a:t>
          </a:r>
          <a:r>
            <a:rPr lang="ru-RU" sz="1800" kern="1200" dirty="0" smtClean="0"/>
            <a:t>к формированию содержания образования и воспитания</a:t>
          </a:r>
          <a:endParaRPr lang="ru-RU" sz="1800" kern="1200" dirty="0"/>
        </a:p>
      </dsp:txBody>
      <dsp:txXfrm>
        <a:off x="2529573" y="33694"/>
        <a:ext cx="3027477" cy="1586577"/>
      </dsp:txXfrm>
    </dsp:sp>
    <dsp:sp modelId="{3F2A57F3-D371-4E01-BEA2-C1526F694E8A}">
      <dsp:nvSpPr>
        <dsp:cNvPr id="0" name=""/>
        <dsp:cNvSpPr/>
      </dsp:nvSpPr>
      <dsp:spPr>
        <a:xfrm>
          <a:off x="1979106" y="826982"/>
          <a:ext cx="4128412" cy="4128412"/>
        </a:xfrm>
        <a:custGeom>
          <a:avLst/>
          <a:gdLst/>
          <a:ahLst/>
          <a:cxnLst/>
          <a:rect l="0" t="0" r="0" b="0"/>
          <a:pathLst>
            <a:path>
              <a:moveTo>
                <a:pt x="3841254" y="1013945"/>
              </a:moveTo>
              <a:arcTo wR="2064206" hR="2064206" stAng="19764978" swAng="1616744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2CBC9-82F7-44A5-B81B-3DAE0F5B82B3}">
      <dsp:nvSpPr>
        <dsp:cNvPr id="0" name=""/>
        <dsp:cNvSpPr/>
      </dsp:nvSpPr>
      <dsp:spPr>
        <a:xfrm>
          <a:off x="4216385" y="3070439"/>
          <a:ext cx="3229165" cy="170570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ЕДИНАЯ СИСТЕМА МОНИТОРИНГА </a:t>
          </a:r>
          <a:r>
            <a:rPr lang="ru-RU" sz="1600" kern="1200" dirty="0" smtClean="0"/>
            <a:t>эффективности деятельности образовательных организаций, органов управления образован</a:t>
          </a:r>
          <a:r>
            <a:rPr lang="ru-RU" sz="1800" kern="1200" dirty="0" smtClean="0"/>
            <a:t>ием</a:t>
          </a:r>
          <a:endParaRPr lang="ru-RU" sz="1800" kern="1200" dirty="0"/>
        </a:p>
      </dsp:txBody>
      <dsp:txXfrm>
        <a:off x="4299651" y="3153705"/>
        <a:ext cx="3062633" cy="1539172"/>
      </dsp:txXfrm>
    </dsp:sp>
    <dsp:sp modelId="{E236AA5E-50DF-40EB-AD0D-0F6DAAE74F9B}">
      <dsp:nvSpPr>
        <dsp:cNvPr id="0" name=""/>
        <dsp:cNvSpPr/>
      </dsp:nvSpPr>
      <dsp:spPr>
        <a:xfrm>
          <a:off x="1979106" y="826982"/>
          <a:ext cx="4128412" cy="4128412"/>
        </a:xfrm>
        <a:custGeom>
          <a:avLst/>
          <a:gdLst/>
          <a:ahLst/>
          <a:cxnLst/>
          <a:rect l="0" t="0" r="0" b="0"/>
          <a:pathLst>
            <a:path>
              <a:moveTo>
                <a:pt x="2588332" y="4060762"/>
              </a:moveTo>
              <a:arcTo wR="2064206" hR="2064206" stAng="4517453" swAng="176620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3CC3D-4814-4979-9DFE-690B4A8DF3FC}">
      <dsp:nvSpPr>
        <dsp:cNvPr id="0" name=""/>
        <dsp:cNvSpPr/>
      </dsp:nvSpPr>
      <dsp:spPr>
        <a:xfrm>
          <a:off x="682449" y="3070709"/>
          <a:ext cx="3146417" cy="17051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ЕДИНЫЕ СТАНДАРТЫ </a:t>
          </a:r>
          <a:r>
            <a:rPr lang="ru-RU" sz="1800" kern="1200" dirty="0" smtClean="0"/>
            <a:t>образовательного пространства страны</a:t>
          </a:r>
          <a:endParaRPr lang="ru-RU" sz="1800" kern="1200" dirty="0"/>
        </a:p>
      </dsp:txBody>
      <dsp:txXfrm>
        <a:off x="765688" y="3153948"/>
        <a:ext cx="2979939" cy="1538685"/>
      </dsp:txXfrm>
    </dsp:sp>
    <dsp:sp modelId="{28F1660A-7558-4A08-BC67-425AD28BE1A8}">
      <dsp:nvSpPr>
        <dsp:cNvPr id="0" name=""/>
        <dsp:cNvSpPr/>
      </dsp:nvSpPr>
      <dsp:spPr>
        <a:xfrm>
          <a:off x="1979106" y="826982"/>
          <a:ext cx="4128412" cy="4128412"/>
        </a:xfrm>
        <a:custGeom>
          <a:avLst/>
          <a:gdLst/>
          <a:ahLst/>
          <a:cxnLst/>
          <a:rect l="0" t="0" r="0" b="0"/>
          <a:pathLst>
            <a:path>
              <a:moveTo>
                <a:pt x="4145" y="1933450"/>
              </a:moveTo>
              <a:arcTo wR="2064206" hR="2064206" stAng="11017908" swAng="161702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2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1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3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8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2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6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86AA-127D-4A5E-BB96-4078A7B029A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oollady.ru/pic/0004/043/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236" r="392" b="466"/>
          <a:stretch/>
        </p:blipFill>
        <p:spPr bwMode="auto">
          <a:xfrm>
            <a:off x="13855" y="-66501"/>
            <a:ext cx="12192000" cy="684590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Прямоугольник 5"/>
          <p:cNvSpPr/>
          <p:nvPr/>
        </p:nvSpPr>
        <p:spPr>
          <a:xfrm>
            <a:off x="2807369" y="553106"/>
            <a:ext cx="909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Государственная политика в сфере общего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255" y="5408069"/>
            <a:ext cx="1188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«Об утверждении федерального государственного образовательного стандарта основного общего образования» №287 от 31.05.2021г.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4228" y="2379223"/>
            <a:ext cx="70585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НОРМАТИВНОЕ И МЕТОДИЧЕСКОЕ ОБЕСПЕЧЕНИЕ ФГОС НОО, ФГОС ООО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255" y="5124491"/>
            <a:ext cx="1188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«Об утверждении федерального государственного образовательного стандарта начального общего образования» №286 от 31.05.2021г.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5679178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«О внесении изменений в федеральный государственный образовательный стандарт среднего общего образования, </a:t>
            </a:r>
            <a:r>
              <a:rPr lang="ru-RU" sz="1400" dirty="0" err="1" smtClean="0"/>
              <a:t>утв.приказом</a:t>
            </a:r>
            <a:r>
              <a:rPr lang="ru-RU" sz="1400" dirty="0" smtClean="0"/>
              <a:t> Министерства образования и науки РФ от 17.05.2012 г. № 414, №286 от 31.05.2021г.» №732 от 12.08.2022г.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80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569343" y="548966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Обеспечение глобальной конкурентоспособности российского образования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НАВЫКИ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XXI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века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42468"/>
              </p:ext>
            </p:extLst>
          </p:nvPr>
        </p:nvGraphicFramePr>
        <p:xfrm>
          <a:off x="1247954" y="1656704"/>
          <a:ext cx="9696092" cy="360109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848046">
                  <a:extLst>
                    <a:ext uri="{9D8B030D-6E8A-4147-A177-3AD203B41FA5}">
                      <a16:colId xmlns:a16="http://schemas.microsoft.com/office/drawing/2014/main" val="3849671690"/>
                    </a:ext>
                  </a:extLst>
                </a:gridCol>
                <a:gridCol w="4848046">
                  <a:extLst>
                    <a:ext uri="{9D8B030D-6E8A-4147-A177-3AD203B41FA5}">
                      <a16:colId xmlns:a16="http://schemas.microsoft.com/office/drawing/2014/main" val="690075405"/>
                    </a:ext>
                  </a:extLst>
                </a:gridCol>
              </a:tblGrid>
              <a:tr h="1041200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Фундаментальные</a:t>
                      </a:r>
                      <a:r>
                        <a:rPr lang="ru-RU" baseline="0" dirty="0" smtClean="0"/>
                        <a:t> знания: как школьники применяют ключевые навыки в повседневной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hard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skills</a:t>
                      </a:r>
                      <a:r>
                        <a:rPr lang="ru-RU" dirty="0" smtClean="0"/>
                        <a:t> в проектах ФГОС ОТРАЖЕНЫ: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91217"/>
                  </a:ext>
                </a:extLst>
              </a:tr>
              <a:tr h="426649">
                <a:tc>
                  <a:txBody>
                    <a:bodyPr/>
                    <a:lstStyle/>
                    <a:p>
                      <a:r>
                        <a:rPr lang="ru-RU" dirty="0" smtClean="0"/>
                        <a:t>1. Языковая грамотность</a:t>
                      </a:r>
                      <a:endParaRPr lang="ru-RU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dirty="0" smtClean="0"/>
                        <a:t>в требованиях к предметным результатам (русский язык, литература, иностранный язык, математика, информатика, обществознание); 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 требованиях к личностным результатам (гражданско-патриотическое воспитание, эстетическое воспитание, экологическое воспитание)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24346"/>
                  </a:ext>
                </a:extLst>
              </a:tr>
              <a:tr h="426649">
                <a:tc>
                  <a:txBody>
                    <a:bodyPr/>
                    <a:lstStyle/>
                    <a:p>
                      <a:r>
                        <a:rPr lang="ru-RU" dirty="0" smtClean="0"/>
                        <a:t>2. Математическая грамотность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19710"/>
                  </a:ext>
                </a:extLst>
              </a:tr>
              <a:tr h="426649">
                <a:tc>
                  <a:txBody>
                    <a:bodyPr/>
                    <a:lstStyle/>
                    <a:p>
                      <a:r>
                        <a:rPr lang="ru-RU" dirty="0" smtClean="0"/>
                        <a:t>3. Естественнонаучная грамотность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61190"/>
                  </a:ext>
                </a:extLst>
              </a:tr>
              <a:tr h="426649">
                <a:tc>
                  <a:txBody>
                    <a:bodyPr/>
                    <a:lstStyle/>
                    <a:p>
                      <a:r>
                        <a:rPr lang="ru-RU" dirty="0" smtClean="0"/>
                        <a:t>4. ИКТ-грамотность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35269"/>
                  </a:ext>
                </a:extLst>
              </a:tr>
              <a:tr h="426649">
                <a:tc>
                  <a:txBody>
                    <a:bodyPr/>
                    <a:lstStyle/>
                    <a:p>
                      <a:r>
                        <a:rPr lang="ru-RU" dirty="0" smtClean="0"/>
                        <a:t>5. Финансовая грамотность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75910"/>
                  </a:ext>
                </a:extLst>
              </a:tr>
              <a:tr h="426649">
                <a:tc>
                  <a:txBody>
                    <a:bodyPr/>
                    <a:lstStyle/>
                    <a:p>
                      <a:r>
                        <a:rPr lang="ru-RU" dirty="0" smtClean="0"/>
                        <a:t>6. Культурная и гражданская грамотность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52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569343" y="548966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Обеспечение глобальной конкурентоспособности российского образования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НАВЫКИ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XXI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века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1868"/>
              </p:ext>
            </p:extLst>
          </p:nvPr>
        </p:nvGraphicFramePr>
        <p:xfrm>
          <a:off x="1247954" y="1656704"/>
          <a:ext cx="9696092" cy="405398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083171">
                  <a:extLst>
                    <a:ext uri="{9D8B030D-6E8A-4147-A177-3AD203B41FA5}">
                      <a16:colId xmlns:a16="http://schemas.microsoft.com/office/drawing/2014/main" val="3849671690"/>
                    </a:ext>
                  </a:extLst>
                </a:gridCol>
                <a:gridCol w="5612921">
                  <a:extLst>
                    <a:ext uri="{9D8B030D-6E8A-4147-A177-3AD203B41FA5}">
                      <a16:colId xmlns:a16="http://schemas.microsoft.com/office/drawing/2014/main" val="690075405"/>
                    </a:ext>
                  </a:extLst>
                </a:gridCol>
              </a:tblGrid>
              <a:tr h="955081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Компетенции</a:t>
                      </a:r>
                      <a:r>
                        <a:rPr lang="ru-RU" baseline="0" dirty="0" smtClean="0"/>
                        <a:t>: как школьники решают сложные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soft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skills</a:t>
                      </a:r>
                      <a:r>
                        <a:rPr lang="ru-RU" dirty="0" smtClean="0"/>
                        <a:t> в проектах ФГОС ОТРАЖЕНЫ: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91217"/>
                  </a:ext>
                </a:extLst>
              </a:tr>
              <a:tr h="785363">
                <a:tc>
                  <a:txBody>
                    <a:bodyPr/>
                    <a:lstStyle/>
                    <a:p>
                      <a:r>
                        <a:rPr lang="ru-RU" dirty="0" smtClean="0"/>
                        <a:t>1. Критическое мышление/решение проблем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Критическое мышление и Креативность:  </a:t>
                      </a:r>
                    </a:p>
                    <a:p>
                      <a:r>
                        <a:rPr lang="ru-RU" dirty="0" smtClean="0"/>
                        <a:t>требования к </a:t>
                      </a:r>
                      <a:r>
                        <a:rPr lang="ru-RU" dirty="0" err="1" smtClean="0"/>
                        <a:t>метапредметным</a:t>
                      </a:r>
                      <a:r>
                        <a:rPr lang="ru-RU" dirty="0" smtClean="0"/>
                        <a:t> результатам (базовые логические действия и работа с информацией)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Коммуникация: </a:t>
                      </a:r>
                      <a:r>
                        <a:rPr lang="ru-RU" dirty="0" err="1" smtClean="0"/>
                        <a:t>метапредметные</a:t>
                      </a:r>
                      <a:r>
                        <a:rPr lang="ru-RU" dirty="0" smtClean="0"/>
                        <a:t> компетенции (универсальные учебные коммуникативные действия – общение)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Сотрудничество: </a:t>
                      </a:r>
                      <a:r>
                        <a:rPr lang="ru-RU" dirty="0" err="1" smtClean="0"/>
                        <a:t>метапредметные</a:t>
                      </a:r>
                      <a:r>
                        <a:rPr lang="ru-RU" dirty="0" smtClean="0"/>
                        <a:t> компетенции (совместная деятельность)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24346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r>
                        <a:rPr lang="ru-RU" dirty="0" smtClean="0"/>
                        <a:t>2. Креативность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19710"/>
                  </a:ext>
                </a:extLst>
              </a:tr>
              <a:tr h="585556">
                <a:tc>
                  <a:txBody>
                    <a:bodyPr/>
                    <a:lstStyle/>
                    <a:p>
                      <a:r>
                        <a:rPr lang="ru-RU" dirty="0" smtClean="0"/>
                        <a:t>3. Коммуникация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61190"/>
                  </a:ext>
                </a:extLst>
              </a:tr>
              <a:tr h="1174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Сотрудничество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35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9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569343" y="548966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Обеспечение глобальной конкурентоспособности российского образования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НАВЫКИ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XXI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века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15068"/>
              </p:ext>
            </p:extLst>
          </p:nvPr>
        </p:nvGraphicFramePr>
        <p:xfrm>
          <a:off x="1247954" y="1656704"/>
          <a:ext cx="9696092" cy="43269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83171">
                  <a:extLst>
                    <a:ext uri="{9D8B030D-6E8A-4147-A177-3AD203B41FA5}">
                      <a16:colId xmlns:a16="http://schemas.microsoft.com/office/drawing/2014/main" val="3849671690"/>
                    </a:ext>
                  </a:extLst>
                </a:gridCol>
                <a:gridCol w="5612921">
                  <a:extLst>
                    <a:ext uri="{9D8B030D-6E8A-4147-A177-3AD203B41FA5}">
                      <a16:colId xmlns:a16="http://schemas.microsoft.com/office/drawing/2014/main" val="690075405"/>
                    </a:ext>
                  </a:extLst>
                </a:gridCol>
              </a:tblGrid>
              <a:tr h="849957">
                <a:tc>
                  <a:txBody>
                    <a:bodyPr/>
                    <a:lstStyle/>
                    <a:p>
                      <a:r>
                        <a:rPr lang="ru-RU" dirty="0" smtClean="0"/>
                        <a:t>Черты характера</a:t>
                      </a:r>
                      <a:r>
                        <a:rPr lang="ru-RU" baseline="0" dirty="0" smtClean="0"/>
                        <a:t>: как школьники решают задачи в изменяющихся условиях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soft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skills</a:t>
                      </a:r>
                      <a:r>
                        <a:rPr lang="ru-RU" dirty="0" smtClean="0"/>
                        <a:t> в проектах ФГОС ОТРАЖЕНЫ: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91217"/>
                  </a:ext>
                </a:extLst>
              </a:tr>
              <a:tr h="424028">
                <a:tc>
                  <a:txBody>
                    <a:bodyPr/>
                    <a:lstStyle/>
                    <a:p>
                      <a:r>
                        <a:rPr lang="ru-RU" dirty="0" smtClean="0"/>
                        <a:t>1. Любознательность</a:t>
                      </a:r>
                      <a:endParaRPr lang="ru-RU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dirty="0" smtClean="0"/>
                        <a:t>Любознательность и Инициативность:</a:t>
                      </a:r>
                    </a:p>
                    <a:p>
                      <a:r>
                        <a:rPr lang="ru-RU" dirty="0" smtClean="0"/>
                        <a:t>требования к личностным результатам (ценность научного познания)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Упорство/настойчивость и Приспособляемость:  требования к </a:t>
                      </a:r>
                      <a:r>
                        <a:rPr lang="ru-RU" dirty="0" err="1" smtClean="0"/>
                        <a:t>метапредметным</a:t>
                      </a:r>
                      <a:r>
                        <a:rPr lang="ru-RU" dirty="0" smtClean="0"/>
                        <a:t> результатам (универсальные коммуникативные и регулятивные действия)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Лидерство и Социальная осведомленность: требования к </a:t>
                      </a:r>
                      <a:r>
                        <a:rPr lang="ru-RU" dirty="0" err="1" smtClean="0"/>
                        <a:t>метапредметным</a:t>
                      </a:r>
                      <a:r>
                        <a:rPr lang="ru-RU" dirty="0" smtClean="0"/>
                        <a:t> результатам (совместная деятельность)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24346"/>
                  </a:ext>
                </a:extLst>
              </a:tr>
              <a:tr h="492937">
                <a:tc>
                  <a:txBody>
                    <a:bodyPr/>
                    <a:lstStyle/>
                    <a:p>
                      <a:r>
                        <a:rPr lang="ru-RU" dirty="0" smtClean="0"/>
                        <a:t>2. Инициативность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19710"/>
                  </a:ext>
                </a:extLst>
              </a:tr>
              <a:tr h="412940">
                <a:tc>
                  <a:txBody>
                    <a:bodyPr/>
                    <a:lstStyle/>
                    <a:p>
                      <a:r>
                        <a:rPr lang="ru-RU" dirty="0" smtClean="0"/>
                        <a:t>3. Упорство/настойчивость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61190"/>
                  </a:ext>
                </a:extLst>
              </a:tr>
              <a:tr h="569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Приспособляемость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35269"/>
                  </a:ext>
                </a:extLst>
              </a:tr>
              <a:tr h="397664">
                <a:tc>
                  <a:txBody>
                    <a:bodyPr/>
                    <a:lstStyle/>
                    <a:p>
                      <a:r>
                        <a:rPr lang="ru-RU" dirty="0" smtClean="0"/>
                        <a:t>5. Лидерство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64469"/>
                  </a:ext>
                </a:extLst>
              </a:tr>
              <a:tr h="1044851">
                <a:tc>
                  <a:txBody>
                    <a:bodyPr/>
                    <a:lstStyle/>
                    <a:p>
                      <a:r>
                        <a:rPr lang="ru-RU" dirty="0" smtClean="0"/>
                        <a:t>6. Социальная и культурная осведомленность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0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2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437071" y="291496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Детализация требований к результатам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личностным</a:t>
            </a:r>
            <a:endParaRPr lang="ru-RU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1879" y="1122363"/>
            <a:ext cx="74187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Группы личностных результатов (по направлениям воспитательной работы):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Патриотическое </a:t>
            </a:r>
            <a:r>
              <a:rPr lang="ru-RU" sz="2000" dirty="0"/>
              <a:t>воспитание (4)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Гражданское </a:t>
            </a:r>
            <a:r>
              <a:rPr lang="ru-RU" sz="2000" dirty="0"/>
              <a:t>воспитание (8)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Духовно-нравственное </a:t>
            </a:r>
            <a:r>
              <a:rPr lang="ru-RU" sz="2000" dirty="0"/>
              <a:t>воспитание (3)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Эстетическое </a:t>
            </a:r>
            <a:r>
              <a:rPr lang="ru-RU" sz="2000" dirty="0"/>
              <a:t>воспитание (3)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Воспитание </a:t>
            </a:r>
            <a:r>
              <a:rPr lang="ru-RU" sz="2000" dirty="0"/>
              <a:t>ценности научного познания (3)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Физическое </a:t>
            </a:r>
            <a:r>
              <a:rPr lang="ru-RU" sz="2000" dirty="0"/>
              <a:t>воспитание. Формирование культуры здоровья и эмоционального благополучия (5)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Трудовое </a:t>
            </a:r>
            <a:r>
              <a:rPr lang="ru-RU" sz="2000" dirty="0"/>
              <a:t>воспитание (5)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Экологическое </a:t>
            </a:r>
            <a:r>
              <a:rPr lang="ru-RU" sz="2000" dirty="0"/>
              <a:t>воспитание (5) … </a:t>
            </a: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/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Всего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= 36 конкретных формулировок личностных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13975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437071" y="291496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Детализация требований к результатам 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</a:rPr>
              <a:t>метапредметным</a:t>
            </a:r>
            <a:endParaRPr lang="ru-RU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1879" y="1122363"/>
            <a:ext cx="74187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Овладение </a:t>
            </a:r>
            <a:r>
              <a:rPr lang="ru-RU" sz="2000" dirty="0"/>
              <a:t>универсальными учебными познавательными действиями </a:t>
            </a:r>
            <a:endParaRPr lang="ru-RU" sz="2000" dirty="0" smtClean="0"/>
          </a:p>
          <a:p>
            <a:r>
              <a:rPr lang="ru-RU" sz="2000" dirty="0" smtClean="0"/>
              <a:t>1.1</a:t>
            </a:r>
            <a:r>
              <a:rPr lang="ru-RU" sz="2000" dirty="0"/>
              <a:t>. Базовые логические действия (НОО – 5, ООО – 6) </a:t>
            </a:r>
            <a:endParaRPr lang="ru-RU" sz="2000" dirty="0" smtClean="0"/>
          </a:p>
          <a:p>
            <a:r>
              <a:rPr lang="ru-RU" sz="2000" dirty="0" smtClean="0"/>
              <a:t>1.2</a:t>
            </a:r>
            <a:r>
              <a:rPr lang="ru-RU" sz="2000" dirty="0"/>
              <a:t>. Базовые исследовательские действия (НОО – 6, ООО - 4) </a:t>
            </a:r>
            <a:endParaRPr lang="ru-RU" sz="2000" dirty="0" smtClean="0"/>
          </a:p>
          <a:p>
            <a:r>
              <a:rPr lang="ru-RU" sz="2000" dirty="0" smtClean="0"/>
              <a:t>1.3</a:t>
            </a:r>
            <a:r>
              <a:rPr lang="ru-RU" sz="2000" dirty="0"/>
              <a:t>. Работа с информацией (НОО – 6, ООО – 5)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2</a:t>
            </a:r>
            <a:r>
              <a:rPr lang="ru-RU" sz="2000" dirty="0"/>
              <a:t>. Овладение универсальными учебными коммуникативными действиями </a:t>
            </a:r>
            <a:endParaRPr lang="ru-RU" sz="2000" dirty="0" smtClean="0"/>
          </a:p>
          <a:p>
            <a:r>
              <a:rPr lang="ru-RU" sz="2000" dirty="0" smtClean="0"/>
              <a:t>2.1</a:t>
            </a:r>
            <a:r>
              <a:rPr lang="ru-RU" sz="2000" dirty="0"/>
              <a:t>. Общение (НОО – 8, ООО - 6) </a:t>
            </a:r>
            <a:endParaRPr lang="ru-RU" sz="2000" dirty="0" smtClean="0"/>
          </a:p>
          <a:p>
            <a:r>
              <a:rPr lang="ru-RU" sz="2000" dirty="0" smtClean="0"/>
              <a:t>2.2</a:t>
            </a:r>
            <a:r>
              <a:rPr lang="ru-RU" sz="2000" dirty="0"/>
              <a:t>. Совместная деятельность (НОО – 4, ООО - 4)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3</a:t>
            </a:r>
            <a:r>
              <a:rPr lang="ru-RU" sz="2000" dirty="0"/>
              <a:t>. Овладение универсальными регулятивными действиями </a:t>
            </a:r>
            <a:endParaRPr lang="ru-RU" sz="2000" dirty="0" smtClean="0"/>
          </a:p>
          <a:p>
            <a:r>
              <a:rPr lang="ru-RU" sz="2000" dirty="0" smtClean="0"/>
              <a:t>3.1</a:t>
            </a:r>
            <a:r>
              <a:rPr lang="ru-RU" sz="2000" dirty="0"/>
              <a:t>. Самоорганизация (НОО – 2, ООО - 2) </a:t>
            </a:r>
            <a:endParaRPr lang="ru-RU" sz="2000" dirty="0" smtClean="0"/>
          </a:p>
          <a:p>
            <a:r>
              <a:rPr lang="ru-RU" sz="2000" dirty="0" smtClean="0"/>
              <a:t>3.2</a:t>
            </a:r>
            <a:r>
              <a:rPr lang="ru-RU" sz="2000" dirty="0"/>
              <a:t>. Самоконтроль (НОО – 2, ООО - 3)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Всего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= 33/30 конкретных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21423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204158" y="257433"/>
            <a:ext cx="11783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МЕХАНИЗМЫ ВАРИАТИВНОСТИ  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ПРОЕКТНАЯ ДЕЯТЕЛЬНОСТЬ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250" y="644245"/>
            <a:ext cx="3640347" cy="5324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205" y="777498"/>
            <a:ext cx="5108006" cy="49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999" y="534838"/>
            <a:ext cx="11006002" cy="54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24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" name="Прямоугольник 4"/>
          <p:cNvSpPr/>
          <p:nvPr/>
        </p:nvSpPr>
        <p:spPr>
          <a:xfrm>
            <a:off x="1932316" y="262529"/>
            <a:ext cx="8954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Научно-методическое и технологическое сопровождение ФГОС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928" y="1140768"/>
            <a:ext cx="10644997" cy="5511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827088"/>
            <a:ext cx="16573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1724526" y="880505"/>
            <a:ext cx="8742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Правовые нормы: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452120"/>
            <a:ext cx="9575321" cy="41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1524000" y="498013"/>
            <a:ext cx="8742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ФГОС – ключевой регулятор содержания общего образования: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5890" y="1900237"/>
            <a:ext cx="8454484" cy="36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68379" y="476032"/>
            <a:ext cx="8742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ЕДИНАЯ ДИНАМИЧНО РАЗВИВАЮЩАЯСЯ СИСТЕМА ОБРАЗОВАНИЯ РОССИИ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975852" y="1122363"/>
          <a:ext cx="8128000" cy="518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4371690" y="3017392"/>
            <a:ext cx="3336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ГАРАНТИЯ РАВЕНСТВА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РЕСУРСОВ, УСЛОВИЙ, ВОЗМОЖНОСТЕЙ и ПОВЫШЕНИЯ КАЧЕСТВА РЕЗУЛЬТАТОВ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 rot="16200000">
            <a:off x="-547718" y="2499818"/>
            <a:ext cx="4701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ФГОС 2021 г.:</a:t>
            </a:r>
          </a:p>
          <a:p>
            <a:pPr algn="ctr"/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3651" y="1026020"/>
            <a:ext cx="8264106" cy="49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2260121" y="548966"/>
            <a:ext cx="8407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КЛЮЧЕВАЯ ПЕДАГОГИЧЕСКАЯ ЗАДАЧА –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создание условий, инициирующих действие обучающегося: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666" y="1507975"/>
            <a:ext cx="9728668" cy="41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2260121" y="548966"/>
            <a:ext cx="8407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ФГОС и Стратегия научно-технологического развития РФ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098" y="1559597"/>
            <a:ext cx="8560214" cy="40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2260121" y="548966"/>
            <a:ext cx="8407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ФГОС и Стратегия научно-технологического развития РФ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0121" y="1559597"/>
            <a:ext cx="7897975" cy="39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Прямоугольник 5"/>
          <p:cNvSpPr/>
          <p:nvPr/>
        </p:nvSpPr>
        <p:spPr>
          <a:xfrm rot="16200000">
            <a:off x="-2036586" y="2757796"/>
            <a:ext cx="6346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ФГОС и Стратегия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научно-технологического развития РФ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9464" y="392205"/>
            <a:ext cx="7616319" cy="3323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2000" y="3838094"/>
            <a:ext cx="7451246" cy="28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609</Words>
  <Application>Microsoft Office PowerPoint</Application>
  <PresentationFormat>Широкоэкранный</PresentationFormat>
  <Paragraphs>91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Кычкина Антонина Анатольевна</dc:creator>
  <cp:lastModifiedBy>Кычкина Антонина Анатольевна</cp:lastModifiedBy>
  <cp:revision>31</cp:revision>
  <dcterms:created xsi:type="dcterms:W3CDTF">2022-10-27T13:37:58Z</dcterms:created>
  <dcterms:modified xsi:type="dcterms:W3CDTF">2022-11-07T13:25:26Z</dcterms:modified>
</cp:coreProperties>
</file>